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6858000" cx="12192000"/>
  <p:notesSz cx="6858000" cy="9144000"/>
  <p:embeddedFontLst>
    <p:embeddedFont>
      <p:font typeface="Tahoma"/>
      <p:regular r:id="rId19"/>
      <p:bold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1" roundtripDataSignature="AMtx7miCYSNXRV/kW1A9l5XVedIuxM68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Tahoma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customschemas.google.com/relationships/presentationmetadata" Target="meta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Tahoma-regular.fntdata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7" name="Google Shape;97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1" name="Google Shape;10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db7c30e6595ed94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7" name="Google Shape;107;gdb7c30e6595ed94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6" name="Google Shape;136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8" name="Google Shape;15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5" name="Google Shape;5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1" name="Google Shape;6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7" name="Google Shape;6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1" name="Google Shape;7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7" name="Google Shape;7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/>
              <a:t>Quelle der Zahlen: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400"/>
              <a:t>-</a:t>
            </a:r>
            <a:r>
              <a:rPr lang="de-DE"/>
              <a:t>Botschaft zur Änderung des Zivildienstgesetztes vom 19. Februar 2025 / https://www.fedlex.admin.ch/eli/fga/2025/784/de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400"/>
              <a:t>-</a:t>
            </a:r>
            <a:endParaRPr sz="1400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400"/>
              <a:t>-</a:t>
            </a:r>
            <a:r>
              <a:rPr lang="de-DE"/>
              <a:t>ist-Bestand Zivilschutz per 28. Januar 2026 AdZS 50’000. Quelle SZSV.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1" name="Google Shape;8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1" name="Google Shape;9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Kampagne1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/>
          <p:nvPr/>
        </p:nvSpPr>
        <p:spPr>
          <a:xfrm>
            <a:off x="381001" y="6064620"/>
            <a:ext cx="463229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605E67"/>
                </a:solidFill>
                <a:latin typeface="Tahoma"/>
                <a:ea typeface="Tahoma"/>
                <a:cs typeface="Tahoma"/>
                <a:sym typeface="Tahoma"/>
              </a:rPr>
              <a:t>Maggia Tal, 2024</a:t>
            </a:r>
            <a:endParaRPr b="0" i="0" sz="1800" u="none" cap="none" strike="noStrike">
              <a:solidFill>
                <a:srgbClr val="605E67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de-DE" sz="1200" u="none" cap="none" strike="noStrike">
                <a:solidFill>
                  <a:srgbClr val="605E67"/>
                </a:solidFill>
                <a:latin typeface="Tahoma"/>
                <a:ea typeface="Tahoma"/>
                <a:cs typeface="Tahoma"/>
                <a:sym typeface="Tahoma"/>
              </a:rPr>
              <a:t>Foto: VBS/DDPS - Dominic Wenger</a:t>
            </a:r>
            <a:endParaRPr b="0" i="0" sz="1200" u="none" cap="none" strike="noStrike">
              <a:solidFill>
                <a:srgbClr val="605E67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descr="Ein Bild, das draußen, Baum, Mann, Waffe enthält.&#10;&#10;KI-generierte Inhalte können fehlerhaft sein." id="17" name="Google Shape;17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1" y="319088"/>
            <a:ext cx="9820041" cy="5523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6802" y="2547311"/>
            <a:ext cx="5864037" cy="4067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el und Inhalt 2/3">
  <p:cSld name="2_Titel und Inhalt 2/3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9"/>
          <p:cNvSpPr txBox="1"/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9"/>
          <p:cNvSpPr txBox="1"/>
          <p:nvPr>
            <p:ph idx="1" type="body"/>
          </p:nvPr>
        </p:nvSpPr>
        <p:spPr>
          <a:xfrm>
            <a:off x="838800" y="1512000"/>
            <a:ext cx="7375901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indent="-3810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2" name="Google Shape;22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52114" y="4415177"/>
            <a:ext cx="3058886" cy="21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Kampagne2">
  <p:cSld name="1_Kampagne2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40"/>
          <p:cNvPicPr preferRelativeResize="0"/>
          <p:nvPr/>
        </p:nvPicPr>
        <p:blipFill rotWithShape="1">
          <a:blip r:embed="rId2">
            <a:alphaModFix/>
          </a:blip>
          <a:srcRect b="1681" l="0" r="0" t="14009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0"/>
          <p:cNvSpPr txBox="1"/>
          <p:nvPr/>
        </p:nvSpPr>
        <p:spPr>
          <a:xfrm>
            <a:off x="241160" y="6139543"/>
            <a:ext cx="463229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Blatten, 2025</a:t>
            </a:r>
            <a:endParaRPr b="0" i="0" sz="18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de-DE" sz="1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Foto: VBS/DDPS - Gian-Luca Weidinger</a:t>
            </a:r>
            <a:endParaRPr b="0" i="0" sz="12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26" name="Google Shape;26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2114" y="4415177"/>
            <a:ext cx="3058886" cy="21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Kampagne2">
  <p:cSld name="2_Kampagne2 2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54"/>
          <p:cNvPicPr preferRelativeResize="0"/>
          <p:nvPr/>
        </p:nvPicPr>
        <p:blipFill rotWithShape="1">
          <a:blip r:embed="rId2">
            <a:alphaModFix/>
          </a:blip>
          <a:srcRect b="8710" l="0" r="0" t="698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4"/>
          <p:cNvSpPr txBox="1"/>
          <p:nvPr/>
        </p:nvSpPr>
        <p:spPr>
          <a:xfrm>
            <a:off x="241160" y="6139543"/>
            <a:ext cx="463229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Saas-Grund, 2024</a:t>
            </a:r>
            <a:endParaRPr b="0" i="0" sz="18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de-DE" sz="1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Foto: VBS/DDPS - Dominic Wenger</a:t>
            </a:r>
            <a:endParaRPr b="0" i="0" sz="12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0" name="Google Shape;30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2114" y="4415177"/>
            <a:ext cx="3058886" cy="21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Kampagne2">
  <p:cSld name="2_Kampagne2 4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oogle Shape;32;p56"/>
          <p:cNvPicPr preferRelativeResize="0"/>
          <p:nvPr/>
        </p:nvPicPr>
        <p:blipFill rotWithShape="1">
          <a:blip r:embed="rId2">
            <a:alphaModFix/>
          </a:blip>
          <a:srcRect b="3928" l="0" r="0" t="210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6"/>
          <p:cNvSpPr txBox="1"/>
          <p:nvPr/>
        </p:nvSpPr>
        <p:spPr>
          <a:xfrm>
            <a:off x="241160" y="6139543"/>
            <a:ext cx="463229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Brienz, 2024</a:t>
            </a:r>
            <a:endParaRPr b="0" i="0" sz="18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de-DE" sz="1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Foto: </a:t>
            </a:r>
            <a:r>
              <a:rPr b="1" i="0" lang="de-DE" sz="14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VBS/DDPS - Pascal Gertschen</a:t>
            </a:r>
            <a:endParaRPr b="0" i="0" sz="14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4" name="Google Shape;34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2114" y="4415177"/>
            <a:ext cx="3058886" cy="21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Kampagne2">
  <p:cSld name="2_Kampagne2 3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55"/>
          <p:cNvPicPr preferRelativeResize="0"/>
          <p:nvPr/>
        </p:nvPicPr>
        <p:blipFill rotWithShape="1">
          <a:blip r:embed="rId2">
            <a:alphaModFix/>
          </a:blip>
          <a:srcRect b="4757" l="0" r="0" t="10933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55"/>
          <p:cNvSpPr txBox="1"/>
          <p:nvPr/>
        </p:nvSpPr>
        <p:spPr>
          <a:xfrm>
            <a:off x="241160" y="6139543"/>
            <a:ext cx="4632290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Saas-Grund, 2024</a:t>
            </a:r>
            <a:endParaRPr b="0" i="0" sz="18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de-DE" sz="1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Foto: VBS/DDPS - Dominic Wenger</a:t>
            </a:r>
            <a:endParaRPr b="0" i="0" sz="12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8" name="Google Shape;38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2114" y="4415177"/>
            <a:ext cx="3058886" cy="21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el und Inhalt 2/3">
  <p:cSld name="3_Titel und Inhalt 2/3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/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3"/>
          <p:cNvSpPr txBox="1"/>
          <p:nvPr>
            <p:ph idx="1" type="body"/>
          </p:nvPr>
        </p:nvSpPr>
        <p:spPr>
          <a:xfrm>
            <a:off x="838800" y="1512000"/>
            <a:ext cx="105150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Tahoma"/>
                <a:ea typeface="Tahoma"/>
                <a:cs typeface="Tahoma"/>
                <a:sym typeface="Tahoma"/>
              </a:defRPr>
            </a:lvl1pPr>
            <a:lvl2pPr indent="-3810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indent="-355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sterTitel_Rot">
  <p:cSld name="MasterTitel_Rot">
    <p:bg>
      <p:bgPr>
        <a:solidFill>
          <a:srgbClr val="FF7B00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Grün enthält.&#10;&#10;KI-generierte Inhalte können fehlerhaft sein." id="43" name="Google Shape;43;p36"/>
          <p:cNvPicPr preferRelativeResize="0"/>
          <p:nvPr/>
        </p:nvPicPr>
        <p:blipFill rotWithShape="1">
          <a:blip r:embed="rId2">
            <a:alphaModFix/>
          </a:blip>
          <a:srcRect b="13531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36"/>
          <p:cNvSpPr txBox="1"/>
          <p:nvPr>
            <p:ph type="ctrTitle"/>
          </p:nvPr>
        </p:nvSpPr>
        <p:spPr>
          <a:xfrm>
            <a:off x="694800" y="2135617"/>
            <a:ext cx="10800000" cy="238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>
                <a:latin typeface="Tahoma"/>
                <a:ea typeface="Tahoma"/>
                <a:cs typeface="Tahoma"/>
                <a:sym typeface="Tahom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Tahoma"/>
                <a:ea typeface="Tahoma"/>
                <a:cs typeface="Tahoma"/>
                <a:sym typeface="Tahom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48" name="Google Shape;48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52114" y="4415177"/>
            <a:ext cx="3058886" cy="212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1" Type="http://schemas.openxmlformats.org/officeDocument/2006/relationships/image" Target="../media/image22.png"/><Relationship Id="rId10" Type="http://schemas.openxmlformats.org/officeDocument/2006/relationships/image" Target="../media/image14.png"/><Relationship Id="rId13" Type="http://schemas.openxmlformats.org/officeDocument/2006/relationships/image" Target="../media/image20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11.png"/><Relationship Id="rId15" Type="http://schemas.openxmlformats.org/officeDocument/2006/relationships/image" Target="../media/image17.png"/><Relationship Id="rId14" Type="http://schemas.openxmlformats.org/officeDocument/2006/relationships/image" Target="../media/image19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4.png"/><Relationship Id="rId8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0"/>
          <p:cNvSpPr txBox="1"/>
          <p:nvPr>
            <p:ph type="title"/>
          </p:nvPr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>
                <a:solidFill>
                  <a:srgbClr val="154A1F"/>
                </a:solidFill>
              </a:rPr>
              <a:t>Mehr Fairness dank klaren Regeln für alle</a:t>
            </a:r>
            <a:endParaRPr>
              <a:solidFill>
                <a:srgbClr val="154A1F"/>
              </a:solidFill>
            </a:endParaRPr>
          </a:p>
        </p:txBody>
      </p:sp>
      <p:sp>
        <p:nvSpPr>
          <p:cNvPr id="104" name="Google Shape;104;p10"/>
          <p:cNvSpPr txBox="1"/>
          <p:nvPr>
            <p:ph idx="1" type="body"/>
          </p:nvPr>
        </p:nvSpPr>
        <p:spPr>
          <a:xfrm>
            <a:off x="838800" y="1512000"/>
            <a:ext cx="80319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de-DE" sz="2000"/>
              <a:t>Die Revision schafft klare Regeln und positioniert den Zivildienst wieder als Ersatzdienst für Männer mit echten Gewissenskonflikten.</a:t>
            </a:r>
            <a:endParaRPr sz="20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sz="2000"/>
          </a:p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de-DE" sz="2000"/>
              <a:t>Gesetzeslücken führen faktisch zu einer Wahlfreiheit und gefährdet die Wehrgerechtigkeit.</a:t>
            </a:r>
            <a:br>
              <a:rPr lang="de-DE" sz="2000"/>
            </a:br>
            <a:endParaRPr sz="2000"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de-DE" sz="2000"/>
              <a:t>Das heutige Zivildienstgesetz schwächt die Bestände von Armee und Zivilschutz und damit die Einsatzfähigkeit unserer wichtigsten sicherheitspolitischen Instrumente.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db7c30e6595ed94_0"/>
          <p:cNvSpPr txBox="1"/>
          <p:nvPr>
            <p:ph type="title"/>
          </p:nvPr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>
                <a:solidFill>
                  <a:srgbClr val="154A1F"/>
                </a:solidFill>
              </a:rPr>
              <a:t>Faktencheck </a:t>
            </a:r>
            <a:endParaRPr>
              <a:solidFill>
                <a:srgbClr val="154A1F"/>
              </a:solidFill>
            </a:endParaRPr>
          </a:p>
        </p:txBody>
      </p:sp>
      <p:grpSp>
        <p:nvGrpSpPr>
          <p:cNvPr id="110" name="Google Shape;110;gdb7c30e6595ed94_0"/>
          <p:cNvGrpSpPr/>
          <p:nvPr/>
        </p:nvGrpSpPr>
        <p:grpSpPr>
          <a:xfrm>
            <a:off x="838727" y="1580740"/>
            <a:ext cx="10728058" cy="858815"/>
            <a:chOff x="1592999" y="2322568"/>
            <a:chExt cx="5958046" cy="643500"/>
          </a:xfrm>
        </p:grpSpPr>
        <p:sp>
          <p:nvSpPr>
            <p:cNvPr id="111" name="Google Shape;111;gdb7c30e6595ed94_0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89"/>
                <a:buFont typeface="Arial"/>
                <a:buNone/>
              </a:pPr>
              <a:r>
                <a:t/>
              </a:r>
              <a:endParaRPr b="0" i="0" sz="148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gdb7c30e6595ed94_0"/>
            <p:cNvSpPr/>
            <p:nvPr/>
          </p:nvSpPr>
          <p:spPr>
            <a:xfrm flipH="1">
              <a:off x="1881920" y="2322570"/>
              <a:ext cx="2245500" cy="642600"/>
            </a:xfrm>
            <a:prstGeom prst="rect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89"/>
                <a:buFont typeface="Arial"/>
                <a:buNone/>
              </a:pPr>
              <a:r>
                <a:t/>
              </a:r>
              <a:endParaRPr b="0" i="0" sz="148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gdb7c30e6595ed94_0"/>
            <p:cNvSpPr/>
            <p:nvPr/>
          </p:nvSpPr>
          <p:spPr>
            <a:xfrm rot="-5400000">
              <a:off x="3426095" y="2010147"/>
              <a:ext cx="643347" cy="1268193"/>
            </a:xfrm>
            <a:prstGeom prst="flowChartOffpageConnector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89"/>
                <a:buFont typeface="Arial"/>
                <a:buNone/>
              </a:pPr>
              <a:r>
                <a:t/>
              </a:r>
              <a:endParaRPr b="0" i="0" sz="148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gdb7c30e6595ed94_0"/>
            <p:cNvSpPr/>
            <p:nvPr/>
          </p:nvSpPr>
          <p:spPr>
            <a:xfrm>
              <a:off x="1941906" y="2399953"/>
              <a:ext cx="2185500" cy="495900"/>
            </a:xfrm>
            <a:prstGeom prst="rect">
              <a:avLst/>
            </a:prstGeom>
            <a:noFill/>
            <a:ln cap="flat" cmpd="sng" w="9525">
              <a:solidFill>
                <a:srgbClr val="FF7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82"/>
                <a:buFont typeface="Arial"/>
                <a:buNone/>
              </a:pPr>
              <a:r>
                <a:rPr b="0" i="0" lang="de-DE" sz="1382" u="none" cap="none" strike="noStrike">
                  <a:solidFill>
                    <a:srgbClr val="FFFFFF"/>
                  </a:solidFill>
                  <a:latin typeface="Tahoma"/>
                  <a:ea typeface="Tahoma"/>
                  <a:cs typeface="Tahoma"/>
                  <a:sym typeface="Tahoma"/>
                </a:rPr>
                <a:t>Die Revision stärkt die Armee nicht. Soldaten, die vom Zivildienst abgeschreckt werden, lassen sich medizinisch ausmustern.</a:t>
              </a:r>
              <a:endParaRPr b="0" i="0" sz="1382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15" name="Google Shape;115;gdb7c30e6595ed94_0"/>
            <p:cNvSpPr/>
            <p:nvPr/>
          </p:nvSpPr>
          <p:spPr>
            <a:xfrm>
              <a:off x="1592999" y="2322570"/>
              <a:ext cx="288900" cy="642300"/>
            </a:xfrm>
            <a:prstGeom prst="rect">
              <a:avLst/>
            </a:prstGeom>
            <a:solidFill>
              <a:srgbClr val="B02B20"/>
            </a:solidFill>
            <a:ln>
              <a:noFill/>
            </a:ln>
            <a:effectLst>
              <a:outerShdw blurRad="101306" rotWithShape="0" algn="bl" dir="2700000" dist="40522">
                <a:srgbClr val="000000">
                  <a:alpha val="16862"/>
                </a:srgbClr>
              </a:outerShdw>
            </a:effectLst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89"/>
                <a:buFont typeface="Arial"/>
                <a:buNone/>
              </a:pPr>
              <a:r>
                <a:t/>
              </a:r>
              <a:endParaRPr b="0" i="0" sz="148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gdb7c30e6595ed94_0"/>
            <p:cNvSpPr/>
            <p:nvPr/>
          </p:nvSpPr>
          <p:spPr>
            <a:xfrm>
              <a:off x="1592999" y="2322570"/>
              <a:ext cx="348900" cy="642600"/>
            </a:xfrm>
            <a:prstGeom prst="rect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722"/>
                <a:buFont typeface="Arial"/>
                <a:buNone/>
              </a:pPr>
              <a:r>
                <a:rPr b="0" i="0" lang="de-DE" sz="3722" u="none" cap="none" strike="noStrike">
                  <a:solidFill>
                    <a:srgbClr val="FFFFFF"/>
                  </a:solidFill>
                  <a:latin typeface="Tahoma"/>
                  <a:ea typeface="Tahoma"/>
                  <a:cs typeface="Tahoma"/>
                  <a:sym typeface="Tahoma"/>
                </a:rPr>
                <a:t>1</a:t>
              </a:r>
              <a:endParaRPr b="0" i="0" sz="3722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17" name="Google Shape;117;gdb7c30e6595ed94_0"/>
            <p:cNvSpPr/>
            <p:nvPr/>
          </p:nvSpPr>
          <p:spPr>
            <a:xfrm>
              <a:off x="4387845" y="2323751"/>
              <a:ext cx="3163200" cy="642300"/>
            </a:xfrm>
            <a:prstGeom prst="rect">
              <a:avLst/>
            </a:prstGeom>
            <a:solidFill>
              <a:srgbClr val="154A1D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82"/>
                <a:buFont typeface="Arial"/>
                <a:buNone/>
              </a:pPr>
              <a:r>
                <a:rPr b="0" i="0" lang="de-DE" sz="1382" u="none" cap="none" strike="noStrike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Zivildienstleistende wurden bei der Aushebung als diensttauglich eingestuft. Man kann sich nicht einfach auf Wunsch medizinisch ausmustern lassen.</a:t>
              </a:r>
              <a:endParaRPr b="0" i="0" sz="1382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grpSp>
        <p:nvGrpSpPr>
          <p:cNvPr id="118" name="Google Shape;118;gdb7c30e6595ed94_0"/>
          <p:cNvGrpSpPr/>
          <p:nvPr/>
        </p:nvGrpSpPr>
        <p:grpSpPr>
          <a:xfrm>
            <a:off x="838727" y="2514947"/>
            <a:ext cx="10728058" cy="858815"/>
            <a:chOff x="1592999" y="2322568"/>
            <a:chExt cx="5958046" cy="643500"/>
          </a:xfrm>
        </p:grpSpPr>
        <p:sp>
          <p:nvSpPr>
            <p:cNvPr id="119" name="Google Shape;119;gdb7c30e6595ed94_0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gdb7c30e6595ed94_0"/>
            <p:cNvSpPr/>
            <p:nvPr/>
          </p:nvSpPr>
          <p:spPr>
            <a:xfrm flipH="1">
              <a:off x="1881920" y="2322570"/>
              <a:ext cx="2245500" cy="642600"/>
            </a:xfrm>
            <a:prstGeom prst="rect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89"/>
                <a:buFont typeface="Arial"/>
                <a:buNone/>
              </a:pPr>
              <a:r>
                <a:t/>
              </a:r>
              <a:endParaRPr b="0" i="0" sz="148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gdb7c30e6595ed94_0"/>
            <p:cNvSpPr/>
            <p:nvPr/>
          </p:nvSpPr>
          <p:spPr>
            <a:xfrm rot="-5400000">
              <a:off x="3426095" y="2010147"/>
              <a:ext cx="643347" cy="1268193"/>
            </a:xfrm>
            <a:prstGeom prst="flowChartOffpageConnector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89"/>
                <a:buFont typeface="Arial"/>
                <a:buNone/>
              </a:pPr>
              <a:r>
                <a:t/>
              </a:r>
              <a:endParaRPr b="0" i="0" sz="148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gdb7c30e6595ed94_0"/>
            <p:cNvSpPr/>
            <p:nvPr/>
          </p:nvSpPr>
          <p:spPr>
            <a:xfrm>
              <a:off x="1941906" y="2399953"/>
              <a:ext cx="2185500" cy="495900"/>
            </a:xfrm>
            <a:prstGeom prst="rect">
              <a:avLst/>
            </a:prstGeom>
            <a:noFill/>
            <a:ln cap="flat" cmpd="sng" w="9525">
              <a:solidFill>
                <a:srgbClr val="FF7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82"/>
                <a:buFont typeface="Arial"/>
                <a:buNone/>
              </a:pPr>
              <a:r>
                <a:rPr b="0" i="0" lang="de-DE" sz="1382" u="none" cap="none" strike="noStrike">
                  <a:solidFill>
                    <a:srgbClr val="FFFFFF"/>
                  </a:solidFill>
                  <a:latin typeface="Tahoma"/>
                  <a:ea typeface="Tahoma"/>
                  <a:cs typeface="Tahoma"/>
                  <a:sym typeface="Tahoma"/>
                </a:rPr>
                <a:t>Soldaten mit Gewissenskonflikten werden zum Dienst gezwungen.</a:t>
              </a:r>
              <a:endParaRPr b="0" i="0" sz="1382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23" name="Google Shape;123;gdb7c30e6595ed94_0"/>
            <p:cNvSpPr/>
            <p:nvPr/>
          </p:nvSpPr>
          <p:spPr>
            <a:xfrm>
              <a:off x="1592999" y="2322570"/>
              <a:ext cx="288900" cy="642300"/>
            </a:xfrm>
            <a:prstGeom prst="rect">
              <a:avLst/>
            </a:prstGeom>
            <a:solidFill>
              <a:srgbClr val="B02B20"/>
            </a:solidFill>
            <a:ln>
              <a:noFill/>
            </a:ln>
            <a:effectLst>
              <a:outerShdw blurRad="101306" rotWithShape="0" algn="bl" dir="2700000" dist="40522">
                <a:srgbClr val="000000">
                  <a:alpha val="16862"/>
                </a:srgbClr>
              </a:outerShdw>
            </a:effectLst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gdb7c30e6595ed94_0"/>
            <p:cNvSpPr/>
            <p:nvPr/>
          </p:nvSpPr>
          <p:spPr>
            <a:xfrm>
              <a:off x="1592999" y="2322570"/>
              <a:ext cx="348900" cy="642600"/>
            </a:xfrm>
            <a:prstGeom prst="rect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722"/>
                <a:buFont typeface="Arial"/>
                <a:buNone/>
              </a:pPr>
              <a:r>
                <a:rPr b="0" i="0" lang="de-DE" sz="3722" u="none" cap="none" strike="noStrike">
                  <a:solidFill>
                    <a:srgbClr val="FFFFFF"/>
                  </a:solidFill>
                  <a:latin typeface="Tahoma"/>
                  <a:ea typeface="Tahoma"/>
                  <a:cs typeface="Tahoma"/>
                  <a:sym typeface="Tahoma"/>
                </a:rPr>
                <a:t>2</a:t>
              </a:r>
              <a:endParaRPr b="0" i="0" sz="3722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25" name="Google Shape;125;gdb7c30e6595ed94_0"/>
            <p:cNvSpPr/>
            <p:nvPr/>
          </p:nvSpPr>
          <p:spPr>
            <a:xfrm>
              <a:off x="4387845" y="2323751"/>
              <a:ext cx="3163200" cy="642300"/>
            </a:xfrm>
            <a:prstGeom prst="rect">
              <a:avLst/>
            </a:prstGeom>
            <a:solidFill>
              <a:srgbClr val="154A1D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82"/>
                <a:buFont typeface="Arial"/>
                <a:buNone/>
              </a:pPr>
              <a:r>
                <a:rPr b="0" i="0" lang="de-DE" sz="1382" u="none" cap="none" strike="noStrike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Männern mit echten Gewissenskonflikten steht der Zivildienst nach wie vor offen.</a:t>
              </a:r>
              <a:endParaRPr b="0" i="0" sz="1382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grpSp>
        <p:nvGrpSpPr>
          <p:cNvPr id="126" name="Google Shape;126;gdb7c30e6595ed94_0"/>
          <p:cNvGrpSpPr/>
          <p:nvPr/>
        </p:nvGrpSpPr>
        <p:grpSpPr>
          <a:xfrm>
            <a:off x="838727" y="3449154"/>
            <a:ext cx="10728058" cy="858815"/>
            <a:chOff x="1592999" y="2322568"/>
            <a:chExt cx="5958046" cy="643500"/>
          </a:xfrm>
        </p:grpSpPr>
        <p:sp>
          <p:nvSpPr>
            <p:cNvPr id="127" name="Google Shape;127;gdb7c30e6595ed94_0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gdb7c30e6595ed94_0"/>
            <p:cNvSpPr/>
            <p:nvPr/>
          </p:nvSpPr>
          <p:spPr>
            <a:xfrm flipH="1">
              <a:off x="1881920" y="2322570"/>
              <a:ext cx="2245500" cy="642600"/>
            </a:xfrm>
            <a:prstGeom prst="rect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gdb7c30e6595ed94_0"/>
            <p:cNvSpPr/>
            <p:nvPr/>
          </p:nvSpPr>
          <p:spPr>
            <a:xfrm rot="-5400000">
              <a:off x="3426095" y="2010147"/>
              <a:ext cx="643347" cy="1268193"/>
            </a:xfrm>
            <a:prstGeom prst="flowChartOffpageConnector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gdb7c30e6595ed94_0"/>
            <p:cNvSpPr/>
            <p:nvPr/>
          </p:nvSpPr>
          <p:spPr>
            <a:xfrm>
              <a:off x="1941906" y="2399953"/>
              <a:ext cx="2185500" cy="495900"/>
            </a:xfrm>
            <a:prstGeom prst="rect">
              <a:avLst/>
            </a:prstGeom>
            <a:noFill/>
            <a:ln cap="flat" cmpd="sng" w="9525">
              <a:solidFill>
                <a:srgbClr val="FF7B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82"/>
                <a:buFont typeface="Arial"/>
                <a:buNone/>
              </a:pPr>
              <a:r>
                <a:rPr b="0" i="0" lang="de-DE" sz="1382" u="none" cap="none" strike="noStrike">
                  <a:solidFill>
                    <a:srgbClr val="FFFFFF"/>
                  </a:solidFill>
                  <a:latin typeface="Tahoma"/>
                  <a:ea typeface="Tahoma"/>
                  <a:cs typeface="Tahoma"/>
                  <a:sym typeface="Tahoma"/>
                </a:rPr>
                <a:t>Die Revision ist gefährlich für die Sicherheit. Der Zivildienst ist das Instrument der zivilen Sicherheitspolitik.</a:t>
              </a:r>
              <a:endParaRPr b="0" i="0" sz="1382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31" name="Google Shape;131;gdb7c30e6595ed94_0"/>
            <p:cNvSpPr/>
            <p:nvPr/>
          </p:nvSpPr>
          <p:spPr>
            <a:xfrm>
              <a:off x="1592999" y="2322570"/>
              <a:ext cx="288900" cy="642300"/>
            </a:xfrm>
            <a:prstGeom prst="rect">
              <a:avLst/>
            </a:prstGeom>
            <a:solidFill>
              <a:srgbClr val="B02B20"/>
            </a:solidFill>
            <a:ln>
              <a:noFill/>
            </a:ln>
            <a:effectLst>
              <a:outerShdw blurRad="101306" rotWithShape="0" algn="bl" dir="2700000" dist="40522">
                <a:srgbClr val="000000">
                  <a:alpha val="16862"/>
                </a:srgbClr>
              </a:outerShdw>
            </a:effectLst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gdb7c30e6595ed94_0"/>
            <p:cNvSpPr/>
            <p:nvPr/>
          </p:nvSpPr>
          <p:spPr>
            <a:xfrm>
              <a:off x="1592999" y="2322570"/>
              <a:ext cx="348900" cy="642600"/>
            </a:xfrm>
            <a:prstGeom prst="rect">
              <a:avLst/>
            </a:prstGeom>
            <a:solidFill>
              <a:srgbClr val="FF7B00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722"/>
                <a:buFont typeface="Arial"/>
                <a:buNone/>
              </a:pPr>
              <a:r>
                <a:rPr b="0" i="0" lang="de-DE" sz="3722" u="none" cap="none" strike="noStrike">
                  <a:solidFill>
                    <a:srgbClr val="FFFFFF"/>
                  </a:solidFill>
                  <a:latin typeface="Tahoma"/>
                  <a:ea typeface="Tahoma"/>
                  <a:cs typeface="Tahoma"/>
                  <a:sym typeface="Tahoma"/>
                </a:rPr>
                <a:t>3</a:t>
              </a:r>
              <a:endParaRPr b="0" i="0" sz="3722" u="none" cap="none" strike="noStrik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33" name="Google Shape;133;gdb7c30e6595ed94_0"/>
            <p:cNvSpPr/>
            <p:nvPr/>
          </p:nvSpPr>
          <p:spPr>
            <a:xfrm>
              <a:off x="4387845" y="2323751"/>
              <a:ext cx="3163200" cy="642300"/>
            </a:xfrm>
            <a:prstGeom prst="rect">
              <a:avLst/>
            </a:prstGeom>
            <a:solidFill>
              <a:srgbClr val="154A1D"/>
            </a:solidFill>
            <a:ln>
              <a:noFill/>
            </a:ln>
          </p:spPr>
          <p:txBody>
            <a:bodyPr anchorCtr="0" anchor="ctr" bIns="129650" lIns="129650" spcFirstLastPara="1" rIns="129650" wrap="square" tIns="129650">
              <a:noAutofit/>
            </a:bodyPr>
            <a:lstStyle/>
            <a:p>
              <a:pPr indent="0" lvl="0" marL="0" marR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82"/>
                <a:buFont typeface="Arial"/>
                <a:buNone/>
              </a:pPr>
              <a:r>
                <a:rPr b="0" i="0" lang="de-DE" sz="1382" u="none" cap="none" strike="noStrike">
                  <a:solidFill>
                    <a:schemeClr val="lt1"/>
                  </a:solidFill>
                  <a:latin typeface="Tahoma"/>
                  <a:ea typeface="Tahoma"/>
                  <a:cs typeface="Tahoma"/>
                  <a:sym typeface="Tahoma"/>
                </a:rPr>
                <a:t>Der Zivildienst ist kein sicherheitspolitisches Instrument. Der Zivildienst ist bei Katastrophen und Krieg nicht involviert.</a:t>
              </a:r>
              <a:endParaRPr b="0" i="0" sz="1382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6"/>
          <p:cNvSpPr txBox="1"/>
          <p:nvPr/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7500"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8817"/>
              <a:buFont typeface="Arial"/>
              <a:buNone/>
            </a:pPr>
            <a:r>
              <a:rPr b="1" i="0" lang="de-DE" sz="6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Wer sagt JA zum Zivildienstgesetz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6"/>
          <p:cNvSpPr txBox="1"/>
          <p:nvPr/>
        </p:nvSpPr>
        <p:spPr>
          <a:xfrm>
            <a:off x="903471" y="1592315"/>
            <a:ext cx="30237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Bundesrat und Parlament</a:t>
            </a:r>
            <a:endParaRPr b="1" i="0" sz="16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0" name="Google Shape;140;p46"/>
          <p:cNvSpPr txBox="1"/>
          <p:nvPr/>
        </p:nvSpPr>
        <p:spPr>
          <a:xfrm>
            <a:off x="903471" y="2922162"/>
            <a:ext cx="30237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Fraktionen der Parteien</a:t>
            </a:r>
            <a:endParaRPr b="1" i="0" sz="16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141" name="Google Shape;141;p46"/>
          <p:cNvSpPr txBox="1"/>
          <p:nvPr/>
        </p:nvSpPr>
        <p:spPr>
          <a:xfrm>
            <a:off x="903471" y="4547218"/>
            <a:ext cx="3023700" cy="6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de-DE" sz="16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Verbände</a:t>
            </a:r>
            <a:endParaRPr b="1" i="0" sz="1600" u="none" cap="none" strike="noStrik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42" name="Google Shape;142;p46" title="Bundesrat und Parlament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48975" y="1528125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39025" y="3009737"/>
            <a:ext cx="1280580" cy="84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57600" y="2922152"/>
            <a:ext cx="1720800" cy="901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26524" y="2922153"/>
            <a:ext cx="921810" cy="93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46"/>
          <p:cNvPicPr preferRelativeResize="0"/>
          <p:nvPr/>
        </p:nvPicPr>
        <p:blipFill rotWithShape="1">
          <a:blip r:embed="rId7">
            <a:alphaModFix/>
          </a:blip>
          <a:srcRect b="0" l="7003" r="0" t="0"/>
          <a:stretch/>
        </p:blipFill>
        <p:spPr>
          <a:xfrm>
            <a:off x="5807550" y="5454950"/>
            <a:ext cx="1821225" cy="90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46"/>
          <p:cNvPicPr preferRelativeResize="0"/>
          <p:nvPr/>
        </p:nvPicPr>
        <p:blipFill rotWithShape="1">
          <a:blip r:embed="rId8">
            <a:alphaModFix/>
          </a:blip>
          <a:srcRect b="28136" l="0" r="0" t="23737"/>
          <a:stretch/>
        </p:blipFill>
        <p:spPr>
          <a:xfrm>
            <a:off x="7628776" y="5440902"/>
            <a:ext cx="1536999" cy="739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4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826103" y="5639017"/>
            <a:ext cx="1821225" cy="533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4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939027" y="4533198"/>
            <a:ext cx="1194171" cy="60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46"/>
          <p:cNvPicPr preferRelativeResize="0"/>
          <p:nvPr/>
        </p:nvPicPr>
        <p:blipFill rotWithShape="1">
          <a:blip r:embed="rId11">
            <a:alphaModFix/>
          </a:blip>
          <a:srcRect b="0" l="0" r="59522" t="0"/>
          <a:stretch/>
        </p:blipFill>
        <p:spPr>
          <a:xfrm>
            <a:off x="5647324" y="4483300"/>
            <a:ext cx="1452488" cy="6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4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413999" y="5478225"/>
            <a:ext cx="2674993" cy="7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46"/>
          <p:cNvSpPr txBox="1"/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de-DE">
                <a:solidFill>
                  <a:srgbClr val="154A1F"/>
                </a:solidFill>
              </a:rPr>
              <a:t>Wer sagt </a:t>
            </a:r>
            <a:r>
              <a:rPr lang="de-DE">
                <a:solidFill>
                  <a:srgbClr val="FF7B00"/>
                </a:solidFill>
              </a:rPr>
              <a:t>JA</a:t>
            </a:r>
            <a:r>
              <a:rPr lang="de-DE">
                <a:solidFill>
                  <a:srgbClr val="154A1F"/>
                </a:solidFill>
              </a:rPr>
              <a:t> zum Zivildienstgesetz</a:t>
            </a:r>
            <a:endParaRPr/>
          </a:p>
        </p:txBody>
      </p:sp>
      <p:pic>
        <p:nvPicPr>
          <p:cNvPr id="153" name="Google Shape;153;p46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9903470" y="4483301"/>
            <a:ext cx="766102" cy="773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4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569844" y="4571502"/>
            <a:ext cx="1747200" cy="643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46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4080251" y="1635099"/>
            <a:ext cx="2762380" cy="6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"/>
          <p:cNvSpPr txBox="1"/>
          <p:nvPr/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de-DE" sz="60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Kampagne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12"/>
          <p:cNvSpPr txBox="1"/>
          <p:nvPr/>
        </p:nvSpPr>
        <p:spPr>
          <a:xfrm>
            <a:off x="838800" y="2018949"/>
            <a:ext cx="8406900" cy="38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zivildienstgesetz-ja.ch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info@zivildienstgesetz-ja.ch</a:t>
            </a:r>
            <a:endParaRPr b="0" i="0" sz="2900" u="none" cap="none" strike="noStrik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br>
              <a:rPr b="0" i="0" lang="de-DE" sz="29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1" i="0" lang="de-DE" sz="29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Social Media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@zivildienstgesetz_ja (IG)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b="0" i="0" lang="de-DE" sz="29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@Ja zum Zivildienstgesetz (FB/LI)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2" name="Google Shape;162;p12" title="Folge_uns_auf_Social_Media_ (1)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94850" y="866195"/>
            <a:ext cx="3362102" cy="435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"/>
          <p:cNvSpPr txBox="1"/>
          <p:nvPr>
            <p:ph type="title"/>
          </p:nvPr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>
                <a:solidFill>
                  <a:srgbClr val="154A1F"/>
                </a:solidFill>
              </a:rPr>
              <a:t>Inhaltsverzeichnis</a:t>
            </a:r>
            <a:endParaRPr>
              <a:solidFill>
                <a:srgbClr val="154A1F"/>
              </a:solidFill>
            </a:endParaRPr>
          </a:p>
        </p:txBody>
      </p:sp>
      <p:sp>
        <p:nvSpPr>
          <p:cNvPr id="58" name="Google Shape;58;p2"/>
          <p:cNvSpPr txBox="1"/>
          <p:nvPr>
            <p:ph idx="1" type="body"/>
          </p:nvPr>
        </p:nvSpPr>
        <p:spPr>
          <a:xfrm>
            <a:off x="838800" y="1512000"/>
            <a:ext cx="9269704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AutoNum type="arabicPeriod"/>
            </a:pPr>
            <a:r>
              <a:rPr lang="de-DE"/>
              <a:t>Worum geht es?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AutoNum type="arabicPeriod"/>
            </a:pPr>
            <a:r>
              <a:rPr lang="de-DE"/>
              <a:t>Was wird geändert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AutoNum type="arabicPeriod"/>
            </a:pPr>
            <a:r>
              <a:rPr lang="de-DE"/>
              <a:t>Armee nicht weiter aushöhlen – Zivilschutz stärken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AutoNum type="arabicPeriod"/>
            </a:pPr>
            <a:r>
              <a:rPr lang="de-DE"/>
              <a:t>Starke Einsatzkräfte für Sicherheit und Krisen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AutoNum type="arabicPeriod"/>
            </a:pPr>
            <a:r>
              <a:rPr lang="de-DE"/>
              <a:t>Mehr Fairness dank klaren Regeln für alle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de-DE"/>
              <a:t>Faktencheck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800"/>
              <a:buFont typeface="Arial"/>
              <a:buAutoNum type="arabicPeriod"/>
            </a:pPr>
            <a:r>
              <a:rPr lang="de-DE"/>
              <a:t>Fazit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"/>
          <p:cNvSpPr txBox="1"/>
          <p:nvPr>
            <p:ph type="title"/>
          </p:nvPr>
        </p:nvSpPr>
        <p:spPr>
          <a:xfrm>
            <a:off x="8382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>
                <a:solidFill>
                  <a:srgbClr val="154A1F"/>
                </a:solidFill>
              </a:rPr>
              <a:t>Worum geht es?</a:t>
            </a:r>
            <a:endParaRPr>
              <a:solidFill>
                <a:srgbClr val="154A1F"/>
              </a:solidFill>
            </a:endParaRPr>
          </a:p>
        </p:txBody>
      </p:sp>
      <p:sp>
        <p:nvSpPr>
          <p:cNvPr id="64" name="Google Shape;64;p3"/>
          <p:cNvSpPr txBox="1"/>
          <p:nvPr>
            <p:ph idx="1" type="body"/>
          </p:nvPr>
        </p:nvSpPr>
        <p:spPr>
          <a:xfrm>
            <a:off x="838201" y="1512000"/>
            <a:ext cx="771652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10000"/>
          </a:bodyPr>
          <a:lstStyle/>
          <a:p>
            <a:pPr indent="-310832" lvl="0" marL="457200" rtl="0" algn="l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SzPct val="100000"/>
              <a:buChar char="●"/>
            </a:pPr>
            <a:r>
              <a:rPr lang="de-DE"/>
              <a:t>Jährlich wechseln Tausende vom Militär in den Zivildienst. Dadurch fehlen wichtige Kräfte in Armee und Zivilschutz.</a:t>
            </a:r>
            <a:br>
              <a:rPr lang="de-DE"/>
            </a:br>
            <a:endParaRPr/>
          </a:p>
          <a:p>
            <a:pPr indent="-310832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de-DE"/>
              <a:t>Es herrscht eine de facto Wahlfreiheit, obwohl die Wehrpflicht in der Bundesverfassung verankert ist.</a:t>
            </a:r>
            <a:br>
              <a:rPr lang="de-DE"/>
            </a:br>
            <a:endParaRPr/>
          </a:p>
          <a:p>
            <a:pPr indent="-310832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de-DE"/>
              <a:t>Mit der Revision des Zivildienstgesetzes (ZDG) soll der Grundsatz der Bundesverfassung wieder durchgesetzt werden: </a:t>
            </a:r>
            <a:r>
              <a:rPr b="1" lang="de-DE"/>
              <a:t>Der Zivildienst ist ein Ersatzdienst für Männer, die aus echten Gewissenskonflikten keinen Militärdienst leisten können.</a:t>
            </a:r>
            <a:br>
              <a:rPr b="1" lang="de-DE"/>
            </a:br>
            <a:endParaRPr b="1"/>
          </a:p>
          <a:p>
            <a:pPr indent="-310832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de-DE"/>
              <a:t>Die Reform will den Zivildienst wieder auf seinen ursprünglichen Zweck ausrichten und damit die Bestände von Armee und Zivilschutz sichern.</a:t>
            </a:r>
            <a:br>
              <a:rPr lang="de-DE"/>
            </a:br>
            <a:endParaRPr/>
          </a:p>
          <a:p>
            <a:pPr indent="-310832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de-DE"/>
              <a:t>Am 14. Juni 2026 stimmt die Schweiz über die Revision des Zivildienstgesetzes (ZDG) ab.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"/>
          <p:cNvSpPr txBox="1"/>
          <p:nvPr>
            <p:ph type="title"/>
          </p:nvPr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>
                <a:solidFill>
                  <a:srgbClr val="154A1F"/>
                </a:solidFill>
              </a:rPr>
              <a:t>Was wird geändert?</a:t>
            </a:r>
            <a:endParaRPr>
              <a:solidFill>
                <a:srgbClr val="154A1F"/>
              </a:solidFill>
            </a:endParaRPr>
          </a:p>
        </p:txBody>
      </p:sp>
      <p:sp>
        <p:nvSpPr>
          <p:cNvPr id="74" name="Google Shape;74;p5"/>
          <p:cNvSpPr txBox="1"/>
          <p:nvPr>
            <p:ph idx="1" type="body"/>
          </p:nvPr>
        </p:nvSpPr>
        <p:spPr>
          <a:xfrm>
            <a:off x="838800" y="1512000"/>
            <a:ext cx="771652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47500" lnSpcReduction="10000"/>
          </a:bodyPr>
          <a:lstStyle/>
          <a:p>
            <a:pPr indent="-297496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ct val="100000"/>
              <a:buAutoNum type="arabicPeriod"/>
            </a:pPr>
            <a:r>
              <a:rPr b="1" lang="de-DE">
                <a:solidFill>
                  <a:srgbClr val="FF7B00"/>
                </a:solidFill>
              </a:rPr>
              <a:t>Mindestdauer von 150 Zivildiensttagen:</a:t>
            </a:r>
            <a:r>
              <a:rPr lang="de-DE">
                <a:solidFill>
                  <a:srgbClr val="FF7B00"/>
                </a:solidFill>
              </a:rPr>
              <a:t> </a:t>
            </a:r>
            <a:r>
              <a:rPr lang="de-DE"/>
              <a:t>Wer nach der Rekrutenschule in den Zivildienst wechselt, muss mindestens 150 Tage Zivildienst leisten, unabhängig von den noch verbleibenden Militärdiensttagen.</a:t>
            </a:r>
            <a:br>
              <a:rPr lang="de-DE"/>
            </a:br>
            <a:endParaRPr/>
          </a:p>
          <a:p>
            <a:pPr indent="-29749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de-DE">
                <a:solidFill>
                  <a:srgbClr val="FF7B00"/>
                </a:solidFill>
              </a:rPr>
              <a:t>Faktor 1.5 auch für Kader: </a:t>
            </a:r>
            <a:r>
              <a:rPr lang="de-DE"/>
              <a:t>Der bisherige Faktor 1.5 der Militärdiensttage gilt neu auch für Unteroffiziere und Offiziere.</a:t>
            </a:r>
            <a:br>
              <a:rPr lang="de-DE"/>
            </a:br>
            <a:endParaRPr/>
          </a:p>
          <a:p>
            <a:pPr indent="-29749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de-DE">
                <a:solidFill>
                  <a:srgbClr val="FF7B00"/>
                </a:solidFill>
              </a:rPr>
              <a:t>Jährliche Einsatzpflicht im Zivildienst: </a:t>
            </a:r>
            <a:r>
              <a:rPr lang="de-DE"/>
              <a:t>Zivildienstleistende müssen jedes Jahr einen Einsatz leisten, ähnlich dem Rhythmus der Militärdienstpflicht.</a:t>
            </a:r>
            <a:br>
              <a:rPr lang="de-DE"/>
            </a:br>
            <a:endParaRPr/>
          </a:p>
          <a:p>
            <a:pPr indent="-29749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de-DE">
                <a:solidFill>
                  <a:srgbClr val="FF7B00"/>
                </a:solidFill>
              </a:rPr>
              <a:t>Langer Einsatz nach Zulassung:</a:t>
            </a:r>
            <a:r>
              <a:rPr lang="de-DE">
                <a:solidFill>
                  <a:srgbClr val="FF7B00"/>
                </a:solidFill>
              </a:rPr>
              <a:t> </a:t>
            </a:r>
            <a:r>
              <a:rPr lang="de-DE"/>
              <a:t>Wird jemand während der Rekrutenschule </a:t>
            </a:r>
            <a:br>
              <a:rPr lang="de-DE"/>
            </a:br>
            <a:r>
              <a:rPr lang="de-DE"/>
              <a:t>zum Zivildienst zugelassen, muss der erste längere Einsatz spätestens im </a:t>
            </a:r>
            <a:br>
              <a:rPr lang="de-DE"/>
            </a:br>
            <a:r>
              <a:rPr lang="de-DE"/>
              <a:t>folgenden Jahr erfolgen.</a:t>
            </a:r>
            <a:br>
              <a:rPr lang="de-DE"/>
            </a:br>
            <a:endParaRPr/>
          </a:p>
          <a:p>
            <a:pPr indent="-29749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de-DE">
                <a:solidFill>
                  <a:srgbClr val="FF7B00"/>
                </a:solidFill>
              </a:rPr>
              <a:t>Beschränkungen bei medizinischen Einsätzen:</a:t>
            </a:r>
            <a:r>
              <a:rPr lang="de-DE">
                <a:solidFill>
                  <a:srgbClr val="FF7B00"/>
                </a:solidFill>
              </a:rPr>
              <a:t> </a:t>
            </a:r>
            <a:r>
              <a:rPr lang="de-DE"/>
              <a:t>Im Zivildienst sind keine Einsätze mehr erlaubt, die ein Studium der Human-, Zahn- oder Veterinärmedizin voraussetzen.</a:t>
            </a:r>
            <a:br>
              <a:rPr lang="de-DE"/>
            </a:br>
            <a:endParaRPr>
              <a:solidFill>
                <a:srgbClr val="FF7B00"/>
              </a:solidFill>
            </a:endParaRPr>
          </a:p>
          <a:p>
            <a:pPr indent="-297496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de-DE">
                <a:solidFill>
                  <a:srgbClr val="FF7B00"/>
                </a:solidFill>
              </a:rPr>
              <a:t>Massnahmen gegen späte Übertritte:</a:t>
            </a:r>
            <a:r>
              <a:rPr lang="de-DE">
                <a:solidFill>
                  <a:srgbClr val="FF7B00"/>
                </a:solidFill>
              </a:rPr>
              <a:t> </a:t>
            </a:r>
            <a:r>
              <a:rPr lang="de-DE"/>
              <a:t>Für Männer, die erst nach Absolvierung eines grossen Teils des Militärdienstpflicht wechseln, gelten strengere Bedingungen.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"/>
          <p:cNvSpPr txBox="1"/>
          <p:nvPr>
            <p:ph type="title"/>
          </p:nvPr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de-DE" sz="2800">
                <a:solidFill>
                  <a:srgbClr val="154A1D"/>
                </a:solidFill>
              </a:rPr>
              <a:t>Armee nicht weiter aushöhlen – Zivilschutz stärken</a:t>
            </a:r>
            <a:endParaRPr sz="3000">
              <a:solidFill>
                <a:srgbClr val="154A1D"/>
              </a:solidFill>
            </a:endParaRPr>
          </a:p>
        </p:txBody>
      </p:sp>
      <p:sp>
        <p:nvSpPr>
          <p:cNvPr id="84" name="Google Shape;84;p7"/>
          <p:cNvSpPr txBox="1"/>
          <p:nvPr>
            <p:ph idx="1" type="body"/>
          </p:nvPr>
        </p:nvSpPr>
        <p:spPr>
          <a:xfrm>
            <a:off x="838800" y="1512000"/>
            <a:ext cx="84068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327023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71428"/>
              <a:buChar char="●"/>
            </a:pPr>
            <a:r>
              <a:rPr lang="de-DE"/>
              <a:t>Die Sicherheitslage in Europa hat sich verschlechtert – eine starke Armee und ein robuster Zivilschutz sind zentral.</a:t>
            </a:r>
            <a:br>
              <a:rPr lang="de-DE"/>
            </a:br>
            <a:endParaRPr/>
          </a:p>
          <a:p>
            <a:pPr indent="-32702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1428"/>
              <a:buChar char="●"/>
            </a:pPr>
            <a:r>
              <a:rPr lang="de-DE"/>
              <a:t>Über 7'000 Personen wählen jährlich den Zivildienst – die Armee verliert damit Personal in der Grössenordnung von zwei Brigaden.</a:t>
            </a:r>
            <a:br>
              <a:rPr lang="de-DE"/>
            </a:br>
            <a:endParaRPr/>
          </a:p>
          <a:p>
            <a:pPr indent="-32702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1428"/>
              <a:buChar char="●"/>
            </a:pPr>
            <a:r>
              <a:rPr lang="de-DE"/>
              <a:t>Dies widerspricht der ursprünglichen Planung von max. 2'500 Zulassungen pro Jahr.</a:t>
            </a:r>
            <a:br>
              <a:rPr lang="de-DE"/>
            </a:br>
            <a:endParaRPr/>
          </a:p>
          <a:p>
            <a:pPr indent="-32702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1428"/>
              <a:buChar char="●"/>
            </a:pPr>
            <a:r>
              <a:rPr lang="de-DE"/>
              <a:t>Auch der Zivilschutz leidet unter Personalmangel: Der Bestand </a:t>
            </a:r>
            <a:br>
              <a:rPr lang="de-DE"/>
            </a:br>
            <a:r>
              <a:rPr lang="de-DE"/>
              <a:t>liegt mit 50'000 deutlich unter dem Sollbestand von 72'000.</a:t>
            </a:r>
            <a:br>
              <a:rPr lang="de-DE"/>
            </a:br>
            <a:endParaRPr/>
          </a:p>
          <a:p>
            <a:pPr indent="-32702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1428"/>
              <a:buChar char="●"/>
            </a:pPr>
            <a:r>
              <a:rPr lang="de-DE"/>
              <a:t>Die Revision soll die personelle Stabilität von Armee und Zivilschutz sichern.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9"/>
          <p:cNvSpPr txBox="1"/>
          <p:nvPr>
            <p:ph type="title"/>
          </p:nvPr>
        </p:nvSpPr>
        <p:spPr>
          <a:xfrm>
            <a:off x="838800" y="365125"/>
            <a:ext cx="10515600" cy="10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>
                <a:solidFill>
                  <a:srgbClr val="154A1F"/>
                </a:solidFill>
              </a:rPr>
              <a:t>Starke Einsatzkräfte für Sicherheit und Krisen</a:t>
            </a:r>
            <a:endParaRPr>
              <a:solidFill>
                <a:srgbClr val="154A1F"/>
              </a:solidFill>
            </a:endParaRPr>
          </a:p>
        </p:txBody>
      </p:sp>
      <p:sp>
        <p:nvSpPr>
          <p:cNvPr id="94" name="Google Shape;94;p9"/>
          <p:cNvSpPr txBox="1"/>
          <p:nvPr>
            <p:ph idx="1" type="body"/>
          </p:nvPr>
        </p:nvSpPr>
        <p:spPr>
          <a:xfrm>
            <a:off x="838800" y="1512000"/>
            <a:ext cx="84068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10000"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80000"/>
              <a:buChar char="●"/>
            </a:pPr>
            <a:r>
              <a:rPr lang="de-DE"/>
              <a:t>Die Stärke von Armee und Zivilschutz hängt nicht nur von der Anzahl Personen, sondern auch von deren Qualifikationen ab.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Char char="●"/>
            </a:pPr>
            <a:r>
              <a:rPr lang="de-DE"/>
              <a:t>Viele ausgebildete Kader und Spezialisten wechseln in den Zivildienst.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Char char="●"/>
            </a:pPr>
            <a:r>
              <a:rPr lang="de-DE"/>
              <a:t>Dadurch gehen wichtige Fähigkeiten und Erfahrung für Armee und Zivilschutz verloren.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Char char="●"/>
            </a:pPr>
            <a:r>
              <a:rPr lang="de-DE"/>
              <a:t>Die Abgänge bedeuten auch einen Verlust an Ausbildungsinvestitionen: Allein 2021 betrug der Verlust rund 70 Mio. Franken.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Char char="●"/>
            </a:pPr>
            <a:r>
              <a:rPr lang="de-DE"/>
              <a:t>Spätübertritte sind häufig: Über ein Drittel der Gesuche erfolgt nach </a:t>
            </a:r>
            <a:br>
              <a:rPr lang="de-DE"/>
            </a:br>
            <a:r>
              <a:rPr lang="de-DE"/>
              <a:t>bereits geleistetem Militärdienst.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0000"/>
              <a:buChar char="●"/>
            </a:pPr>
            <a:r>
              <a:rPr lang="de-DE"/>
              <a:t>Die Revision soll sicherstellen, dass teuer ausgebildete Spezialisten </a:t>
            </a:r>
            <a:br>
              <a:rPr lang="de-DE"/>
            </a:br>
            <a:r>
              <a:rPr lang="de-DE"/>
              <a:t>dort bleiben, wo sie für Sicherheit und Krisenbewältigung </a:t>
            </a:r>
            <a:br>
              <a:rPr lang="de-DE"/>
            </a:br>
            <a:r>
              <a:rPr lang="de-DE"/>
              <a:t>gebraucht werden.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HEV Geistersteuer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2025-05-20T11:55:05Z</dcterms:created>
  <dc:creator>Evgeny Nuzhaev</dc:creator>
</cp:coreProperties>
</file>